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044" autoAdjust="0"/>
    <p:restoredTop sz="97396" autoAdjust="0"/>
  </p:normalViewPr>
  <p:slideViewPr>
    <p:cSldViewPr>
      <p:cViewPr>
        <p:scale>
          <a:sx n="68" d="100"/>
          <a:sy n="68" d="100"/>
        </p:scale>
        <p:origin x="30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400" y="2286000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Analytic Geometry</a:t>
            </a:r>
          </a:p>
        </p:txBody>
      </p:sp>
      <p:pic>
        <p:nvPicPr>
          <p:cNvPr id="7" name="Picture 2" descr="Image result for linear algeb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191000" cy="30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2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the triangle determined by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az-Latn-AZ" sz="3200" b="1" dirty="0"/>
                  <a:t> above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the Law of Cosines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1586396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properties of the dot product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left side can be rewritten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59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590800"/>
                <a:ext cx="9144000" cy="847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az-Latn-AZ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847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657600"/>
                <a:ext cx="9144000" cy="3080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substitution back into the Law of Cosines yields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az-Latn-AZ" sz="3200" b="1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ctrlPr>
                          <a:rPr lang="az-Latn-AZ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z-Latn-AZ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az-Latn-AZ" sz="3200" b="1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func>
                      <m:func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3080459"/>
              </a:xfrm>
              <a:prstGeom prst="rect">
                <a:avLst/>
              </a:prstGeom>
              <a:blipFill>
                <a:blip r:embed="rId5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8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83603"/>
                <a:ext cx="9144000" cy="1462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3603"/>
                <a:ext cx="9144000" cy="1462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81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that because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sz="3200" b="1" dirty="0"/>
                  <a:t> are always positive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</m:oMath>
                </a14:m>
                <a:r>
                  <a:rPr lang="en-US" sz="3200" b="1" dirty="0"/>
                  <a:t> will always have the same sign.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1400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53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shows the possible orientations of two vectors.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that two nonzero vectors meet at a right angle if and only if their dot product is zero – two such vectors are said to be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𝐨𝐫𝐭𝐡𝐨𝐠𝐨𝐧𝐚𝐥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9144000" cy="2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24922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terms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𝐩𝐞𝐫𝐩𝐞𝐧𝐝𝐢𝐜𝐮𝐥𝐚𝐫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𝐨𝐫𝐭𝐡𝐨𝐠𝐨𝐧𝐚𝐥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𝐧𝐨𝐫𝐦𝐚𝐥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all mean essentially the same thing ––meeting at right angles.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2276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𝐎𝐫𝐭𝐡𝐨𝐠𝐨𝐧𝐚𝐥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are orthogonal when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826675"/>
                <a:ext cx="9144000" cy="203132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2800" b="1" dirty="0"/>
                  <a:t>: It is common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however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to say that two vectors are orthogonal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b="1" dirty="0"/>
                  <a:t> two lines (planes) are perpendicular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800" b="1" dirty="0"/>
                  <a:t> a vector is normal to a line (plane).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6675"/>
                <a:ext cx="9144000" cy="2031325"/>
              </a:xfrm>
              <a:prstGeom prst="rect">
                <a:avLst/>
              </a:prstGeom>
              <a:blipFill>
                <a:blip r:embed="rId4"/>
                <a:stretch>
                  <a:fillRect l="-1196" r="-1130" b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this definition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 the zero vector is orthogonal to every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because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2200"/>
                <a:ext cx="9144000" cy="1809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for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/>
                  <a:t> you know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if and only if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809150"/>
              </a:xfrm>
              <a:prstGeom prst="rect">
                <a:avLst/>
              </a:prstGeom>
              <a:blipFill rotWithShape="0">
                <a:blip r:embed="rId3"/>
                <a:stretch>
                  <a:fillRect l="-1667" b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10187"/>
                <a:ext cx="9144000" cy="254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use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to conclude that two nonzero vectors are orthogonal if and only if the angle between them is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10187"/>
                <a:ext cx="9144000" cy="2547813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28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𝐀𝐧𝐠𝐥𝐞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		   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𝐕𝐞𝐜𝐭𝐨𝐫𝐬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find the angle between each pair of vectors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6297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59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𝐑𝐞𝐦𝐚𝐫𝐤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the angle between two vectors is known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rewriting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𝐓𝐡𝐞𝐨𝐫𝐞𝐦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in the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produces an alternative way to calculate the dot product.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528" r="-1462" b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17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025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𝐀𝐥𝐭𝐞𝐫𝐧𝐚𝐭𝐢𝐯𝐞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𝐅𝐨𝐫𝐦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𝐃𝐨𝐭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           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𝐏𝐫𝐨𝐝𝐮𝐜𝐭</m:t>
                    </m:r>
                  </m:oMath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Given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 angle between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2514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63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𝐃𝐢𝐫𝐞𝐜𝐭𝐢𝐨𝐧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𝐂𝐨𝐬𝐢𝐧𝐞𝐬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a vector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𝐩𝐥𝐚𝐧𝐞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convenient to measure direction in terms of the angle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measured counterclockwise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from the positive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to the vector.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0098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6576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𝐬𝐩𝐚𝐜𝐞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more convenient to measure direction in terms of the angles between the nonzero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the three unit vectors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ru-RU" sz="3200" b="1" dirty="0"/>
                  <a:t> </a:t>
                </a:r>
                <a:r>
                  <a:rPr lang="en-US" sz="3200" b="1" dirty="0"/>
                  <a:t>below.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590800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 Product of Vectors</a:t>
            </a:r>
          </a:p>
        </p:txBody>
      </p:sp>
    </p:spTree>
    <p:extLst>
      <p:ext uri="{BB962C8B-B14F-4D97-AF65-F5344CB8AC3E}">
        <p14:creationId xmlns:p14="http://schemas.microsoft.com/office/powerpoint/2010/main" val="134420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4648200" cy="4601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angles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3200" b="1" dirty="0"/>
                  <a:t> are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direction angles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</m:func>
                  </m:oMath>
                </a14:m>
                <a:r>
                  <a:rPr lang="en-US" sz="3200" b="1" dirty="0"/>
                  <a:t> are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direction cosines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48200" cy="4601324"/>
              </a:xfrm>
              <a:prstGeom prst="rect">
                <a:avLst/>
              </a:prstGeom>
              <a:blipFill rotWithShape="0">
                <a:blip r:embed="rId2"/>
                <a:stretch>
                  <a:fillRect l="-3277" r="-2228" b="-3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1803861"/>
            <a:ext cx="4876800" cy="50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10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follows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04585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9144000" cy="26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By similar reasoning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have</a:t>
                </a: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653034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3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83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Consequently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any nonzero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in space has the normalized form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func>
                      <m:r>
                        <a:rPr lang="en-US" sz="32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</m:func>
                      <m:r>
                        <a:rPr lang="en-US" sz="3200" b="1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3694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9624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az-Latn-AZ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sz="3200" b="1" dirty="0"/>
                  <a:t> is a unit vector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follows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𝐃𝐢𝐫𝐞𝐜𝐭𝐢𝐨𝐧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𝐀𝐧𝐠𝐥𝐞𝐬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direction cosines and angles for the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𝟐𝐢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𝟑𝐣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𝟒𝐤</m:t>
                    </m:r>
                  </m:oMath>
                </a14:m>
                <a:r>
                  <a:rPr lang="en-US" sz="3200" b="1" dirty="0"/>
                  <a:t> and show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</m:func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07" y="2209800"/>
            <a:ext cx="336269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𝐏𝐫𝐨𝐣𝐞𝐜𝐭𝐢𝐨𝐧𝐬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𝐂𝐨𝐦𝐩𝐨𝐧𝐞𝐧𝐭𝐬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have already seen applications in which two vectors are added to produce a resultant vector.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6232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949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Many applications in physics and engineering pose the reverse problem — decomposing a vector into the sum of two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𝐜𝐨𝐦𝐩𝐨𝐧𝐞𝐧𝐭𝐬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94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following physical example enables you to see the usefulness of this procedure.</a:t>
            </a:r>
          </a:p>
        </p:txBody>
      </p:sp>
    </p:spTree>
    <p:extLst>
      <p:ext uri="{BB962C8B-B14F-4D97-AF65-F5344CB8AC3E}">
        <p14:creationId xmlns:p14="http://schemas.microsoft.com/office/powerpoint/2010/main" val="195088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Consider a boat on an inclined ramp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810000"/>
                <a:ext cx="4419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force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due to gravity pulls the boat down the ramp and against the ramp.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4419600" cy="3046988"/>
              </a:xfrm>
              <a:prstGeom prst="rect">
                <a:avLst/>
              </a:prstGeom>
              <a:blipFill>
                <a:blip r:embed="rId3"/>
                <a:stretch>
                  <a:fillRect l="-3448" r="-3448" b="-32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1" y="1224751"/>
            <a:ext cx="4648200" cy="563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/>
                  <a:t>These two forces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are orthogonal —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they are called the vector components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66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0109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help you analyze the effect of gravity on the boat.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10945"/>
                <a:ext cx="9144000" cy="149425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564791"/>
                <a:ext cx="91440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For example </a:t>
                </a:r>
              </a:p>
              <a:p>
                <a:pPr marL="457200" indent="-4572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indicates the force necessary to keep the boat from rolling down the ramp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indicates the force that the tires must withstand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64791"/>
                <a:ext cx="9144000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30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49408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𝐏𝐫𝐨𝐣𝐞𝐜𝐭𝐢𝐨𝐧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𝐂𝐨𝐦𝐩𝐨𝐧𝐞𝐧𝐭𝐬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be nonzero vectors.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Moreover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is parallel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is orthogonal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).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940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45" y="2992349"/>
            <a:ext cx="7215909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𝐏𝐫𝐨𝐣𝐞𝐜𝐭𝐢𝐨𝐧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𝐂𝐨𝐦𝐩𝐨𝐧𝐞𝐧𝐭𝐬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is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projection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or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vector component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along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and is denoted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𝐩𝐫𝐨𝐣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is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vector component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orthogonal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19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15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𝐂𝐨𝐦𝐩𝐨𝐧𝐞𝐧𝐭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𝐎𝐫𝐭𝐡𝐨𝐠𝐨𝐧𝐚𝐥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𝐭𝐨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vector component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/>
                  <a:t> that is orthogonal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given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𝐩𝐫𝐨𝐣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Check to see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is orthogonal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5553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So far we have studied two operations with vectors — vector addition and multiplication by a scalar — each of which yields another 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will study a third vector operation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𝐝𝐨𝐭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/>
                  <a:t> – this product yields a scalar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rather than a vector.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dot product of two vectors yields a scalar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also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𝐬𝐜𝐚𝐥𝐚𝐫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(or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𝐢𝐧𝐧𝐞𝐫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/>
                  <a:t>) of the two vectors.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0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that it is easy to find the vector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once you have found the projection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3200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this projection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use the dot product.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66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623204"/>
                <a:ext cx="9144000" cy="323479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𝐏𝐫𝐨𝐣𝐞𝐜𝐭𝐢𝐨𝐧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𝐃𝐨𝐭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𝐏𝐫𝐨𝐝𝐮𝐜𝐭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are nonzero vectors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projection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𝐩𝐫𝐨𝐣</m:t>
                          </m:r>
                        </m:e>
                        <m:sub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23204"/>
                <a:ext cx="9144000" cy="3234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9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69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projection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can be written as a scalar multiple of a unit vector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d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9806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6200"/>
                <a:ext cx="9144000" cy="294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scalar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 is called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component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4439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1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Remark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the distinction between the terms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𝐜𝐨𝐦𝐩𝐨𝐧𝐞𝐧𝐭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𝐯𝐞𝐜𝐭𝐨𝐫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𝐜𝐨𝐦𝐩𝐨𝐧𝐞𝐧𝐭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800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09800"/>
                <a:ext cx="9144000" cy="40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using the standard unit vectors with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have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component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in the direction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is 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vector component</a:t>
                </a:r>
                <a:r>
                  <a:rPr lang="en-US" sz="3200" b="1" dirty="0"/>
                  <a:t> in the direction of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401654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75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𝐃𝐞𝐜𝐨𝐦𝐩𝐨𝐬𝐢𝐧𝐠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𝐢𝐧𝐭𝐨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𝐂𝐨𝐦𝐩𝐨𝐧𝐞𝐧𝐭𝐬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projection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and the vector component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orthogonal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for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𝟑𝐢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𝟓𝐣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𝟐𝐤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sz="32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	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𝟕𝐢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>
                        <a:latin typeface="Cambria Math" panose="02040503050406030204" pitchFamily="18" charset="0"/>
                      </a:rPr>
                      <m:t>𝟐𝐤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75542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06" y="2133600"/>
            <a:ext cx="385779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𝐅𝐨𝐫𝐜𝐞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𝟔𝟎𝟎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pound boat sits on a ramp inclined at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438400"/>
            <a:ext cx="48768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What force is required to keep the boat from rolling down the ramp?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2609850"/>
            <a:ext cx="424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force due to gravity is vertical and downward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represent the gravitational force by the vector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𝟔𝟎𝟎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207603"/>
                <a:ext cx="9144000" cy="349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To find the force required to keep the boat from rolling down the ramp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project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onto a unit vector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in the direction of the ramp: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func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func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7603"/>
                <a:ext cx="9144000" cy="3494996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8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Therefore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projection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onto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𝐩𝐫𝐨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5512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67000"/>
                <a:ext cx="9144000" cy="18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…=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𝟔𝟎𝟎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𝟑𝟎𝟎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1838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magnitude of this force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therefore a force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</m:oMath>
                </a14:m>
                <a:r>
                  <a:rPr lang="en-US" sz="3200" b="1" dirty="0"/>
                  <a:t> pounds is required to keep the boat from rolling down the ramp.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●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5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𝐖𝐨𝐫𝐤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work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3200" b="1" dirty="0"/>
                  <a:t> done by the constant force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acting along the line of motion of an object is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/>
                            <m:t>magnitude</m:t>
                          </m:r>
                          <m:r>
                            <m:rPr>
                              <m:nor/>
                            </m:rPr>
                            <a:rPr lang="en-US" sz="3200"/>
                            <m:t> </m:t>
                          </m:r>
                          <m:r>
                            <m:rPr>
                              <m:nor/>
                            </m:rPr>
                            <a:rPr lang="en-US" sz="3200"/>
                            <m:t>of</m:t>
                          </m:r>
                          <m:r>
                            <m:rPr>
                              <m:nor/>
                            </m:rPr>
                            <a:rPr lang="en-US" sz="3200"/>
                            <m:t> </m:t>
                          </m:r>
                          <m:r>
                            <m:rPr>
                              <m:nor/>
                            </m:rPr>
                            <a:rPr lang="en-US" sz="3200"/>
                            <m:t>force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/>
                            <m:t>distance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31873"/>
              </a:xfrm>
              <a:prstGeom prst="rect">
                <a:avLst/>
              </a:prstGeom>
              <a:blipFill>
                <a:blip r:embed="rId2"/>
                <a:stretch>
                  <a:fillRect l="-1667" r="-1667" b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0522"/>
            <a:ext cx="9144000" cy="26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9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241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the constant force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is not directed along the line of motion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see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that the work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3200" b="1" dirty="0"/>
                  <a:t> done by the force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𝐩𝐫𝐨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𝑷𝑸</m:t>
                          </m:r>
                        </m:e>
                      </m:acc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4173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419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notion of work is summarized in the next definition (see below).</a:t>
            </a:r>
          </a:p>
        </p:txBody>
      </p:sp>
    </p:spTree>
    <p:extLst>
      <p:ext uri="{BB962C8B-B14F-4D97-AF65-F5344CB8AC3E}">
        <p14:creationId xmlns:p14="http://schemas.microsoft.com/office/powerpoint/2010/main" val="235829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0750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𝐖𝐨𝐫𝐤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work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3200" b="1" dirty="0"/>
                  <a:t> done by a constant force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3200" b="1" dirty="0"/>
                  <a:t> as its point of application moves along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is one of the following: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𝐩𝐫𝐨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𝐏𝐐</m:t>
                                </m:r>
                              </m:e>
                            </m:acc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𝑷𝑸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3200" b="1" dirty="0"/>
                  <a:t> –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Projection Form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𝑷𝑸</m:t>
                        </m:r>
                      </m:e>
                    </m:acc>
                  </m:oMath>
                </a14:m>
                <a:r>
                  <a:rPr lang="en-US" sz="3200" b="1" dirty="0"/>
                  <a:t> –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Dot Product Form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0750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6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0939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𝐃𝐨𝐭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𝐏𝐫𝐨𝐝𝐮𝐜𝐭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dot product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dot product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939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88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𝐖𝐨𝐫𝐤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close a sliding door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person pulls on a rope with a constant force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sz="3200" b="1" dirty="0"/>
                  <a:t> pounds at a constant angle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3200" b="1" dirty="0"/>
                  <a:t> as shown in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016276"/>
                <a:ext cx="4953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work done in moving the door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/>
                  <a:t> feet to its closed position.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6276"/>
                <a:ext cx="4953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3075" r="-2952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67" y="2362200"/>
            <a:ext cx="414643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68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a projection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calculate the work as 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𝐩𝐫𝐨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𝐣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𝐏𝐐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func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𝑷𝑸</m:t>
                              </m:r>
                            </m:e>
                          </m:acc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𝐟𝐨𝐨𝐭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𝐩𝐨𝐮𝐧𝐝𝐬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8399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16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978209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78428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01837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𝐏𝐫𝐨𝐩𝐞𝐫𝐭𝐢𝐞𝐬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𝐃𝐨𝐭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𝐏𝐫𝐨𝐝𝐮𝐜𝐭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be vectors in the plane or in space and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be a scalar.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>
                    <a:ea typeface="Cambria Math" panose="02040503050406030204" pitchFamily="18" charset="0"/>
                  </a:rPr>
                  <a:t> 		      	      </a:t>
                </a:r>
                <a:r>
                  <a:rPr lang="en-US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Commutative Property</a:t>
                </a:r>
                <a:endParaRPr lang="en-US" sz="3200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  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Distributive Property</a:t>
                </a:r>
                <a:endParaRPr lang="en-US" sz="3200" b="1" dirty="0">
                  <a:solidFill>
                    <a:srgbClr val="FF0000"/>
                  </a:solidFill>
                </a:endParaRP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𝐜𝐮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𝐜𝐯</m:t>
                    </m:r>
                  </m:oMath>
                </a14:m>
                <a:endParaRPr lang="en-US" sz="3200" b="1" dirty="0"/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183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1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𝐏𝐫𝐨𝐨𝐟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prove the first property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let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810708"/>
                <a:ext cx="9144000" cy="2047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the fifth property: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10708"/>
                <a:ext cx="9144000" cy="2047292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7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𝐅𝐢𝐧𝐝𝐢𝐧𝐠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𝐃𝐨𝐭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𝐏𝐫𝐨𝐝𝐮𝐜𝐭𝐬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Given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az-Latn-AZ" sz="32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find each of the following: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sz="3200" b="1" i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𝟐𝐯</m:t>
                    </m:r>
                    <m:r>
                      <a:rPr lang="en-US" sz="32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3528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the result of part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a vector quantity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whereas the results of the other three parts are scalar quantities.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28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4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𝐀𝐧𝐠𝐥𝐞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𝐁𝐞𝐭𝐰𝐞𝐞𝐧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𝐓𝐰𝐨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𝐕𝐞𝐜𝐭𝐨𝐫𝐬</m:t>
                    </m:r>
                  </m:oMath>
                </a14:m>
                <a:endParaRPr lang="en-US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angle between two nonzero vectors </a:t>
                </a:r>
                <a:r>
                  <a:rPr lang="en-US" sz="3200" b="1" dirty="0"/>
                  <a:t>is the angle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b="1" dirty="0"/>
                  <a:t> between their respective standard position vectors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108148"/>
            <a:ext cx="4953000" cy="37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3174940"/>
                <a:ext cx="9144000" cy="368306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𝐓𝐡𝐞𝐨𝐫𝐞𝐦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𝐀𝐧𝐠𝐥𝐞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𝐁𝐞𝐭𝐰𝐞𝐞𝐧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𝐓𝐰𝐨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𝐕𝐞𝐜𝐭𝐨𝐫𝐬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3200" b="1" dirty="0"/>
                  <a:t> is the angle between two nonzero vectors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4940"/>
                <a:ext cx="9144000" cy="3683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Note that the angle between the zero vector and another vector is not defined here.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next theorem shows how to find this angle using the dot product.</a:t>
            </a:r>
          </a:p>
        </p:txBody>
      </p:sp>
    </p:spTree>
    <p:extLst>
      <p:ext uri="{BB962C8B-B14F-4D97-AF65-F5344CB8AC3E}">
        <p14:creationId xmlns:p14="http://schemas.microsoft.com/office/powerpoint/2010/main" val="24843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573</TotalTime>
  <Words>2109</Words>
  <Application>Microsoft Office PowerPoint</Application>
  <PresentationFormat>Ekran Gösterisi (4:3)</PresentationFormat>
  <Paragraphs>187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9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Gnl Hmbtv</cp:lastModifiedBy>
  <cp:revision>73</cp:revision>
  <dcterms:created xsi:type="dcterms:W3CDTF">2006-08-16T00:00:00Z</dcterms:created>
  <dcterms:modified xsi:type="dcterms:W3CDTF">2021-01-27T09:33:17Z</dcterms:modified>
</cp:coreProperties>
</file>